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479088" cy="7345363"/>
  <p:notesSz cx="6888163" cy="10021888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0iNN17djpS5YBnmHFYHPqnd79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20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50888"/>
            <a:ext cx="5364163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5" y="4760382"/>
            <a:ext cx="5510515" cy="45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93025" rIns="93025" bIns="930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8805" y="4760382"/>
            <a:ext cx="5510515" cy="45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93025" rIns="93025" bIns="93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50888"/>
            <a:ext cx="5364163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2b1eb64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50888"/>
            <a:ext cx="5364163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d2b1eb64cb_0_0:notes"/>
          <p:cNvSpPr txBox="1">
            <a:spLocks noGrp="1"/>
          </p:cNvSpPr>
          <p:nvPr>
            <p:ph type="body" idx="1"/>
          </p:nvPr>
        </p:nvSpPr>
        <p:spPr>
          <a:xfrm>
            <a:off x="688805" y="4760382"/>
            <a:ext cx="5510540" cy="45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93025" rIns="93025" bIns="93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5"/>
          <p:cNvGrpSpPr/>
          <p:nvPr/>
        </p:nvGrpSpPr>
        <p:grpSpPr>
          <a:xfrm>
            <a:off x="-9702" y="-9069"/>
            <a:ext cx="10508660" cy="7363501"/>
            <a:chOff x="-8466" y="-8468"/>
            <a:chExt cx="9169804" cy="6874935"/>
          </a:xfrm>
        </p:grpSpPr>
        <p:cxnSp>
          <p:nvCxnSpPr>
            <p:cNvPr id="24" name="Google Shape;24;p1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1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</p:sp>
      </p:grpSp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295670" y="2575412"/>
            <a:ext cx="6677461" cy="17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784"/>
              <a:buFont typeface="Trebuchet MS"/>
              <a:buNone/>
              <a:defRPr sz="5784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1295670" y="4338707"/>
            <a:ext cx="6677461" cy="11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98606" y="652921"/>
            <a:ext cx="7274525" cy="364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13"/>
              <a:buFont typeface="Trebuchet MS"/>
              <a:buNone/>
              <a:defRPr sz="4713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98606" y="4788089"/>
            <a:ext cx="7274525" cy="16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888024" y="652921"/>
            <a:ext cx="6958763" cy="3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13"/>
              <a:buFont typeface="Trebuchet MS"/>
              <a:buNone/>
              <a:defRPr sz="4713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1261839" y="3890322"/>
            <a:ext cx="6211133" cy="4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Font typeface="Trebuchet MS"/>
              <a:buNone/>
              <a:defRPr sz="1714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698604" y="4788089"/>
            <a:ext cx="7274526" cy="16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53191" y="846546"/>
            <a:ext cx="524091" cy="62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48950" rIns="97925" bIns="48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69"/>
              <a:buFont typeface="Arial"/>
              <a:buNone/>
            </a:pPr>
            <a:r>
              <a:rPr lang="fr-FR" sz="8569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7732911" y="3091689"/>
            <a:ext cx="524091" cy="62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48950" rIns="97925" bIns="48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69"/>
              <a:buFont typeface="Arial"/>
              <a:buNone/>
            </a:pPr>
            <a:r>
              <a:rPr lang="fr-FR" sz="8569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98604" y="2069285"/>
            <a:ext cx="7274526" cy="277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13"/>
              <a:buFont typeface="Trebuchet MS"/>
              <a:buNone/>
              <a:defRPr sz="4713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98604" y="4849191"/>
            <a:ext cx="7274526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888024" y="652921"/>
            <a:ext cx="6958763" cy="3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13"/>
              <a:buFont typeface="Trebuchet MS"/>
              <a:buNone/>
              <a:defRPr sz="4713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698602" y="4298398"/>
            <a:ext cx="7274527" cy="55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2057"/>
              <a:buFont typeface="Trebuchet MS"/>
              <a:buNone/>
              <a:defRPr sz="257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698604" y="4849191"/>
            <a:ext cx="7274526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53191" y="846546"/>
            <a:ext cx="524091" cy="62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48950" rIns="97925" bIns="48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69"/>
              <a:buFont typeface="Arial"/>
              <a:buNone/>
            </a:pPr>
            <a:r>
              <a:rPr lang="fr-FR" sz="8569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7732911" y="3091689"/>
            <a:ext cx="524091" cy="62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48950" rIns="97925" bIns="48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69"/>
              <a:buFont typeface="Arial"/>
              <a:buNone/>
            </a:pPr>
            <a:r>
              <a:rPr lang="fr-FR" sz="8569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705767" y="652921"/>
            <a:ext cx="7267363" cy="323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13"/>
              <a:buFont typeface="Trebuchet MS"/>
              <a:buNone/>
              <a:defRPr sz="4713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98602" y="4298398"/>
            <a:ext cx="7274527" cy="55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2057"/>
              <a:buFont typeface="Trebuchet MS"/>
              <a:buNone/>
              <a:defRPr sz="257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698604" y="4849191"/>
            <a:ext cx="7274526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698605" y="652921"/>
            <a:ext cx="7274524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 rot="5400000">
            <a:off x="2257587" y="755150"/>
            <a:ext cx="4156560" cy="72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 rot="5400000">
            <a:off x="4598582" y="2904382"/>
            <a:ext cx="5624645" cy="112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 rot="5400000">
            <a:off x="863050" y="488477"/>
            <a:ext cx="5624645" cy="59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698605" y="652921"/>
            <a:ext cx="7274524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698605" y="2314132"/>
            <a:ext cx="7274525" cy="41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98604" y="2892805"/>
            <a:ext cx="7274526" cy="195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84"/>
              <a:buFont typeface="Trebuchet MS"/>
              <a:buNone/>
              <a:defRPr sz="4284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98604" y="4849191"/>
            <a:ext cx="7274526" cy="92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714"/>
              <a:buNone/>
              <a:defRPr sz="2142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698606" y="652921"/>
            <a:ext cx="7274525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698606" y="2314131"/>
            <a:ext cx="3538995" cy="415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517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Char char="►"/>
              <a:defRPr sz="1928"/>
            </a:lvl1pPr>
            <a:lvl2pPr marL="914400" lvl="1" indent="-31565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Char char="►"/>
              <a:defRPr sz="1714"/>
            </a:lvl2pPr>
            <a:lvl3pPr marL="1371600" lvl="2" indent="-3048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Char char="►"/>
              <a:defRPr sz="1500"/>
            </a:lvl3pPr>
            <a:lvl4pPr marL="1828800" lvl="3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4pPr>
            <a:lvl5pPr marL="2286000" lvl="4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5pPr>
            <a:lvl6pPr marL="2743200" lvl="5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6pPr>
            <a:lvl7pPr marL="3200400" lvl="6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7pPr>
            <a:lvl8pPr marL="3657600" lvl="7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8pPr>
            <a:lvl9pPr marL="4114800" lvl="8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434135" y="2314132"/>
            <a:ext cx="3538996" cy="41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517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Char char="►"/>
              <a:defRPr sz="1928"/>
            </a:lvl1pPr>
            <a:lvl2pPr marL="914400" lvl="1" indent="-31565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Char char="►"/>
              <a:defRPr sz="1714"/>
            </a:lvl2pPr>
            <a:lvl3pPr marL="1371600" lvl="2" indent="-3048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Char char="►"/>
              <a:defRPr sz="1500"/>
            </a:lvl3pPr>
            <a:lvl4pPr marL="1828800" lvl="3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4pPr>
            <a:lvl5pPr marL="2286000" lvl="4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5pPr>
            <a:lvl6pPr marL="2743200" lvl="5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6pPr>
            <a:lvl7pPr marL="3200400" lvl="6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7pPr>
            <a:lvl8pPr marL="3657600" lvl="7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8pPr>
            <a:lvl9pPr marL="4114800" lvl="8" indent="-293878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Char char="►"/>
              <a:defRPr sz="1285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98605" y="652921"/>
            <a:ext cx="7274524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56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698605" y="2314553"/>
            <a:ext cx="3541932" cy="61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2057"/>
              <a:buNone/>
              <a:defRPr sz="2571" b="0"/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714"/>
              <a:buNone/>
              <a:defRPr sz="2142" b="1"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 b="1"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98605" y="2931768"/>
            <a:ext cx="3541932" cy="353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4431196" y="2314553"/>
            <a:ext cx="3541932" cy="61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2057"/>
              <a:buNone/>
              <a:defRPr sz="2571" b="0"/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714"/>
              <a:buNone/>
              <a:defRPr sz="2142" b="1"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  <a:defRPr sz="1928" b="1"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371"/>
              <a:buNone/>
              <a:defRPr sz="1714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4431196" y="2931768"/>
            <a:ext cx="3541932" cy="353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698605" y="652921"/>
            <a:ext cx="7274525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698605" y="1605102"/>
            <a:ext cx="3197568" cy="136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42"/>
              <a:buFont typeface="Trebuchet MS"/>
              <a:buNone/>
              <a:defRPr sz="2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4092707" y="551518"/>
            <a:ext cx="3880422" cy="591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698605" y="2974421"/>
            <a:ext cx="3197568" cy="276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200"/>
              <a:buNone/>
              <a:defRPr sz="1500"/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900"/>
              <a:buNone/>
              <a:defRPr sz="1125"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642"/>
              <a:buNone/>
              <a:defRPr sz="803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698605" y="5141754"/>
            <a:ext cx="7274525" cy="60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71"/>
              <a:buFont typeface="Trebuchet MS"/>
              <a:buNone/>
              <a:defRPr sz="2571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2"/>
          </p:nvPr>
        </p:nvSpPr>
        <p:spPr>
          <a:xfrm>
            <a:off x="698605" y="652921"/>
            <a:ext cx="7274525" cy="411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None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698605" y="5748767"/>
            <a:ext cx="7274525" cy="72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 sz="1285"/>
            </a:lvl1pPr>
            <a:lvl2pPr marL="914400" lvl="1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28"/>
              <a:buNone/>
              <a:defRPr sz="1285"/>
            </a:lvl2pPr>
            <a:lvl3pPr marL="1371600" lvl="2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857"/>
              <a:buNone/>
              <a:defRPr sz="1071"/>
            </a:lvl3pPr>
            <a:lvl4pPr marL="1828800" lvl="3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4pPr>
            <a:lvl5pPr marL="2286000" lvl="4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5pPr>
            <a:lvl6pPr marL="2743200" lvl="5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6pPr>
            <a:lvl7pPr marL="3200400" lvl="6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7pPr>
            <a:lvl8pPr marL="3657600" lvl="7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8pPr>
            <a:lvl9pPr marL="4114800" lvl="8" indent="-228600" algn="l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771"/>
              <a:buNone/>
              <a:defRPr sz="964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-9703" y="-9069"/>
            <a:ext cx="10508661" cy="7363501"/>
            <a:chOff x="-8467" y="-8468"/>
            <a:chExt cx="9169805" cy="6874935"/>
          </a:xfrm>
        </p:grpSpPr>
        <p:sp>
          <p:nvSpPr>
            <p:cNvPr id="7" name="Google Shape;7;p14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8;p14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4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698605" y="652921"/>
            <a:ext cx="7274524" cy="141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56"/>
              <a:buFont typeface="Trebuchet MS"/>
              <a:buNone/>
              <a:defRPr sz="3856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698605" y="2314132"/>
            <a:ext cx="7274525" cy="41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6517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542"/>
              <a:buFont typeface="Noto Sans Symbols"/>
              <a:buChar char="►"/>
              <a:defRPr sz="1928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565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371"/>
              <a:buFont typeface="Noto Sans Symbols"/>
              <a:buChar char="►"/>
              <a:defRPr sz="1714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sz="15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3878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Clr>
                <a:schemeClr val="accent1"/>
              </a:buClr>
              <a:buSzPts val="1028"/>
              <a:buFont typeface="Noto Sans Symbols"/>
              <a:buChar char="►"/>
              <a:defRPr sz="128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6194464" y="6470692"/>
            <a:ext cx="784020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4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698606" y="6470692"/>
            <a:ext cx="5297959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4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7385644" y="6470692"/>
            <a:ext cx="587487" cy="39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  <a:defRPr sz="964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apse.fr/" TargetMode="External"/><Relationship Id="rId4" Type="http://schemas.openxmlformats.org/officeDocument/2006/relationships/hyperlink" Target="mailto:associationaps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5DCC8C-D587-45C3-A2D7-DF78F097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00" y="1274400"/>
            <a:ext cx="5316964" cy="4280400"/>
          </a:xfrm>
          <a:prstGeom prst="rect">
            <a:avLst/>
          </a:prstGeom>
        </p:spPr>
      </p:pic>
      <p:sp>
        <p:nvSpPr>
          <p:cNvPr id="144" name="Google Shape;144;p1"/>
          <p:cNvSpPr/>
          <p:nvPr/>
        </p:nvSpPr>
        <p:spPr>
          <a:xfrm>
            <a:off x="683534" y="1381983"/>
            <a:ext cx="990600" cy="475887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de Tréméheuc en service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2981858" y="934865"/>
            <a:ext cx="2741307" cy="429807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de Bazouges-La-Pérouse construit (visible depuis le bourg de Feins alors qu’il est à 14 km)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699997" y="3124074"/>
            <a:ext cx="109500" cy="1646400"/>
          </a:xfrm>
          <a:prstGeom prst="upDownArrow">
            <a:avLst>
              <a:gd name="adj1" fmla="val 44819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7"/>
              <a:buFont typeface="Arial"/>
              <a:buNone/>
            </a:pPr>
            <a:endParaRPr sz="154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479175" y="3237000"/>
            <a:ext cx="1026000" cy="9612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projets sur une  distance 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km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0" y="6989978"/>
            <a:ext cx="10304647" cy="17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"/>
              <a:buFont typeface="Arial"/>
              <a:buNone/>
            </a:pPr>
            <a:r>
              <a:rPr lang="fr-FR" sz="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Merci de ne pas jeter sur la voie publique - Imprimé par nos soins</a:t>
            </a:r>
            <a:endParaRPr sz="8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4655801" y="2274705"/>
            <a:ext cx="1076015" cy="737971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de Marcillé Raoul : Permis de construire accordé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4642723" y="3048179"/>
            <a:ext cx="1076010" cy="8086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Parcs de Sens de Bretagne et Saint Remy du plain : Etudes en cours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3733134" y="3698742"/>
            <a:ext cx="1009454" cy="341589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p1"/>
          <p:cNvCxnSpPr/>
          <p:nvPr/>
        </p:nvCxnSpPr>
        <p:spPr>
          <a:xfrm rot="10800000">
            <a:off x="4360279" y="3488480"/>
            <a:ext cx="382308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1"/>
          <p:cNvCxnSpPr>
            <a:cxnSpLocks/>
          </p:cNvCxnSpPr>
          <p:nvPr/>
        </p:nvCxnSpPr>
        <p:spPr>
          <a:xfrm flipH="1">
            <a:off x="3076575" y="2907217"/>
            <a:ext cx="1554614" cy="51225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1"/>
          <p:cNvSpPr/>
          <p:nvPr/>
        </p:nvSpPr>
        <p:spPr>
          <a:xfrm>
            <a:off x="1826132" y="4665378"/>
            <a:ext cx="1023302" cy="4905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Parcs de Feins et Lanrigan : En attente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5" name="Google Shape;155;p1"/>
          <p:cNvCxnSpPr>
            <a:cxnSpLocks/>
          </p:cNvCxnSpPr>
          <p:nvPr/>
        </p:nvCxnSpPr>
        <p:spPr>
          <a:xfrm flipV="1">
            <a:off x="2849434" y="4629150"/>
            <a:ext cx="498604" cy="26193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6" name="Google Shape;156;p1"/>
          <p:cNvCxnSpPr>
            <a:cxnSpLocks/>
          </p:cNvCxnSpPr>
          <p:nvPr/>
        </p:nvCxnSpPr>
        <p:spPr>
          <a:xfrm flipH="1" flipV="1">
            <a:off x="1919452" y="2952750"/>
            <a:ext cx="218282" cy="1712629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7" name="Google Shape;157;p1"/>
          <p:cNvSpPr/>
          <p:nvPr/>
        </p:nvSpPr>
        <p:spPr>
          <a:xfrm>
            <a:off x="5756431" y="847191"/>
            <a:ext cx="4669817" cy="511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début de l’année 2021, nous avons découvert le projet de parc éolien VOLTALIA sur la commune de Sens de Bretagne, celui-ci s’ajoutant aux parcs éoliens de Marcillé-Raoul et de Saint Rémy du Plain.</a:t>
            </a:r>
            <a:b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parcs sont prévus sur un territoire restreint avec à minima l’implantation de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éoliennes:</a:t>
            </a:r>
            <a:b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Marcillé Raoul : 6 éoliennes de 150 m</a:t>
            </a:r>
            <a:b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Sens de Bretagne : 5 ou 6 éoliennes de 150 m</a:t>
            </a:r>
            <a:b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Saint Rémy du Plain : 4 éoliennes de 150 m.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 </a:t>
            </a:r>
            <a:r>
              <a:rPr lang="fr-FR" sz="1031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encerclement</a:t>
            </a: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soulève de nombreuses inquiétudes et interrogations.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4 éoliennes de 180 m de haut de Bazouges-La-Pérouse ont déjà un impact visuel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le site Natura 2000 de l’étang de boulet.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endParaRPr sz="103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L’impact visuel n’est pas le seul point d’inquiétude sachant que la distance minimale entre une habitation et une éolienne est de 500 m :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7374" marR="0" lvl="0" indent="-1473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03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sanitaire </a:t>
            </a: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 conséquences néfastes sur la santé sont repérées résultant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d’une exposition au bruit dans l'environnement : privation de sommeil, stress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chronique. Le parc de Voltalia (promoteur du parc de Sens de Bretagne) à  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Echauffour dans l’Orne a été stoppé suite à arrêté de la préfète, après 2 ans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d’exploitation car trop bruyant et ne respectant pas les normes.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Effet stroboscopique,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47374" marR="0" lvl="0" indent="-1473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03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environnemental </a:t>
            </a: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Nous sommes à proximité d'une zone Natura 2000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qui protège plusieurs espèces d’oiseaux et de chauve-souris.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 zone d'implantation du parc de sens de Bretagne se situe à proximité du bois 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 Soubon connu pour sa faune diversifiée.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47374" marR="0" lvl="0" indent="-1473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03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économique </a:t>
            </a:r>
            <a:r>
              <a:rPr lang="fr-FR" sz="10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Forte dévalorisation sur les biens immobiliers pour les zones concernées (jusqu’à 40 % de baisse de la valeur), perte de revenus pour les agriculteurs (baisse de la production de lait, problème de natalité dans les élevages, …).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47374" marR="0" lvl="0" indent="-818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endParaRPr sz="103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27141" y="5905454"/>
            <a:ext cx="10299107" cy="88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comme nous, vous vous inquiétez/interrogez sur le cumul de tous ces projets,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5"/>
              <a:buFont typeface="Arial"/>
              <a:buNone/>
            </a:pPr>
            <a:r>
              <a:rPr lang="fr-FR" sz="1675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contactez</a:t>
            </a:r>
            <a:r>
              <a:rPr lang="fr-FR" sz="1375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l’</a:t>
            </a:r>
            <a:r>
              <a:rPr lang="fr-FR" sz="16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APSE</a:t>
            </a:r>
            <a:r>
              <a:rPr lang="fr-FR" sz="1375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375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375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Association pour la Protection et la Sauvegarde de l’Environnement</a:t>
            </a:r>
            <a:r>
              <a:rPr lang="fr-FR" sz="1375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) 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5"/>
              <a:buFont typeface="Arial"/>
              <a:buNone/>
            </a:pPr>
            <a:r>
              <a:rPr lang="fr-FR" sz="1380" b="0" i="0" u="sng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associationapse@gmail.com</a:t>
            </a:r>
            <a:r>
              <a:rPr lang="fr-FR" sz="138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fr-FR" sz="1375" b="1" i="0" u="sng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http://www.apse.fr</a:t>
            </a:r>
            <a:endParaRPr sz="1375" b="1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rPr lang="fr-FR" sz="1375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375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une pétition </a:t>
            </a:r>
            <a:r>
              <a:rPr lang="fr-FR" sz="1375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 ligne ou à imprimer est disponible sur le site - pour que nos voix comptent)</a:t>
            </a:r>
            <a:endParaRPr sz="1375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7"/>
              <a:buFont typeface="Arial"/>
              <a:buNone/>
            </a:pPr>
            <a:endParaRPr sz="154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1"/>
          <p:cNvCxnSpPr/>
          <p:nvPr/>
        </p:nvCxnSpPr>
        <p:spPr>
          <a:xfrm>
            <a:off x="1680079" y="1692208"/>
            <a:ext cx="239373" cy="2352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1"/>
          <p:cNvCxnSpPr>
            <a:cxnSpLocks/>
            <a:stCxn id="145" idx="2"/>
          </p:cNvCxnSpPr>
          <p:nvPr/>
        </p:nvCxnSpPr>
        <p:spPr>
          <a:xfrm flipH="1">
            <a:off x="3257550" y="1364672"/>
            <a:ext cx="1094962" cy="23552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1"/>
          <p:cNvSpPr txBox="1"/>
          <p:nvPr/>
        </p:nvSpPr>
        <p:spPr>
          <a:xfrm>
            <a:off x="9784443" y="6013468"/>
            <a:ext cx="947203" cy="31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2"/>
              <a:buFont typeface="Arial"/>
              <a:buNone/>
            </a:pPr>
            <a:r>
              <a:rPr lang="fr-FR" sz="9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fr-FR" sz="15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9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54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484661" y="327457"/>
            <a:ext cx="4040722" cy="44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PROJETS ÉOLIENS</a:t>
            </a:r>
            <a:endParaRPr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3837546" y="-4233295"/>
            <a:ext cx="197423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p1" descr="Panneau danger – L.200 x H.200 m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200" y="156756"/>
            <a:ext cx="804008" cy="804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2b1eb64cb_0_0"/>
          <p:cNvSpPr txBox="1">
            <a:spLocks noGrp="1"/>
          </p:cNvSpPr>
          <p:nvPr>
            <p:ph type="title"/>
          </p:nvPr>
        </p:nvSpPr>
        <p:spPr>
          <a:xfrm>
            <a:off x="720438" y="1039265"/>
            <a:ext cx="4145737" cy="113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49"/>
              <a:buFont typeface="Trebuchet MS"/>
              <a:buNone/>
            </a:pPr>
            <a:r>
              <a:rPr lang="fr-FR" sz="2149"/>
              <a:t>APSE : Association pour la Protection et la Sauvegarde de l’Environnement</a:t>
            </a:r>
            <a:endParaRPr sz="2149"/>
          </a:p>
        </p:txBody>
      </p:sp>
      <p:sp>
        <p:nvSpPr>
          <p:cNvPr id="170" name="Google Shape;170;gd2b1eb64cb_0_0"/>
          <p:cNvSpPr txBox="1">
            <a:spLocks noGrp="1"/>
          </p:cNvSpPr>
          <p:nvPr>
            <p:ph type="body" idx="1"/>
          </p:nvPr>
        </p:nvSpPr>
        <p:spPr>
          <a:xfrm>
            <a:off x="720436" y="2294572"/>
            <a:ext cx="4296063" cy="321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031"/>
              <a:buNone/>
            </a:pPr>
            <a:r>
              <a:rPr lang="fr-FR" sz="1289" dirty="0"/>
              <a:t>Ses statuts :</a:t>
            </a:r>
            <a:endParaRPr sz="1289" dirty="0"/>
          </a:p>
          <a:p>
            <a:pPr marL="0" lvl="0" indent="0" algn="just" rtl="0">
              <a:lnSpc>
                <a:spcPct val="115000"/>
              </a:lnSpc>
              <a:spcBef>
                <a:spcPts val="103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031" dirty="0"/>
              <a:t>Protéger les espaces naturels et les paysages des communes du PAYS d’AUBIGNE.</a:t>
            </a:r>
            <a:endParaRPr sz="1031" dirty="0"/>
          </a:p>
          <a:p>
            <a:pPr marL="0" lvl="0" indent="0" algn="just" rtl="0">
              <a:lnSpc>
                <a:spcPct val="115000"/>
              </a:lnSpc>
              <a:spcBef>
                <a:spcPts val="103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031" dirty="0"/>
              <a:t>Défendre l’intégrité des paysages, du patrimoine naturel et du cadre de vie.</a:t>
            </a:r>
            <a:endParaRPr sz="1031" dirty="0"/>
          </a:p>
          <a:p>
            <a:pPr marL="0" lvl="0" indent="0" algn="just" rtl="0">
              <a:lnSpc>
                <a:spcPct val="115000"/>
              </a:lnSpc>
              <a:spcBef>
                <a:spcPts val="103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031" dirty="0"/>
              <a:t>Défendre les intérêts économiques et sociaux relatifs à ces environnements et protéger leur identité visuelle.</a:t>
            </a:r>
            <a:endParaRPr sz="1031" dirty="0"/>
          </a:p>
          <a:p>
            <a:pPr marL="0" lvl="0" indent="0" algn="just" rtl="0">
              <a:lnSpc>
                <a:spcPct val="115000"/>
              </a:lnSpc>
              <a:spcBef>
                <a:spcPts val="103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031" dirty="0"/>
              <a:t>Informer les habitants de tous les projets impactant leur cadre de vie et leur environnement et des conséquences.</a:t>
            </a:r>
            <a:endParaRPr sz="1031" dirty="0"/>
          </a:p>
          <a:p>
            <a:pPr marL="0" lvl="0" indent="0" algn="l" rtl="0">
              <a:lnSpc>
                <a:spcPct val="100000"/>
              </a:lnSpc>
              <a:spcBef>
                <a:spcPts val="1071"/>
              </a:spcBef>
              <a:spcAft>
                <a:spcPts val="0"/>
              </a:spcAft>
              <a:buSzPts val="1542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Personnalisé</PresentationFormat>
  <Paragraphs>42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Noto Sans Symbols</vt:lpstr>
      <vt:lpstr>Trebuchet MS</vt:lpstr>
      <vt:lpstr>Calibri</vt:lpstr>
      <vt:lpstr>Arial Black</vt:lpstr>
      <vt:lpstr>Arial</vt:lpstr>
      <vt:lpstr>Facette</vt:lpstr>
      <vt:lpstr>Présentation PowerPoint</vt:lpstr>
      <vt:lpstr>APSE : Association pour la Protection et la Sauvegarde de l’Environnement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DELMOTTE Gwénaëlle</dc:creator>
  <cp:lastModifiedBy>GUEGUEN Sylvain</cp:lastModifiedBy>
  <cp:revision>3</cp:revision>
  <dcterms:created xsi:type="dcterms:W3CDTF">2021-04-16T08:09:58Z</dcterms:created>
  <dcterms:modified xsi:type="dcterms:W3CDTF">2021-04-20T07:34:58Z</dcterms:modified>
</cp:coreProperties>
</file>